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311" r:id="rId6"/>
    <p:sldId id="262" r:id="rId7"/>
    <p:sldId id="263" r:id="rId8"/>
    <p:sldId id="312" r:id="rId9"/>
    <p:sldId id="265" r:id="rId10"/>
    <p:sldId id="313" r:id="rId11"/>
    <p:sldId id="308" r:id="rId12"/>
    <p:sldId id="307" r:id="rId13"/>
    <p:sldId id="264" r:id="rId14"/>
    <p:sldId id="305" r:id="rId15"/>
    <p:sldId id="314" r:id="rId16"/>
    <p:sldId id="316" r:id="rId17"/>
    <p:sldId id="317" r:id="rId18"/>
    <p:sldId id="31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30"/>
    <p:restoredTop sz="91317"/>
  </p:normalViewPr>
  <p:slideViewPr>
    <p:cSldViewPr snapToGrid="0" snapToObjects="1">
      <p:cViewPr varScale="1">
        <p:scale>
          <a:sx n="105" d="100"/>
          <a:sy n="105" d="100"/>
        </p:scale>
        <p:origin x="2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6308C7-2A74-3040-A43F-24A7D6CEE956}" type="datetimeFigureOut">
              <a:rPr lang="en-US" smtClean="0"/>
              <a:t>1/20/21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D953DC-6C85-A04C-BBD8-54CEFC0BC9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395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53DC-6C85-A04C-BBD8-54CEFC0BC9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54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53DC-6C85-A04C-BBD8-54CEFC0BC9A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915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53DC-6C85-A04C-BBD8-54CEFC0BC9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77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53DC-6C85-A04C-BBD8-54CEFC0BC9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188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53DC-6C85-A04C-BBD8-54CEFC0BC9A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00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690888"/>
            <a:ext cx="7729728" cy="715021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http://www.mcgarvey.co.uk/wp-content/uploads/2018/04/IMG_2323-1024x576.jpg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https://github.com/ageron/handson-ml2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EC34B-C0B0-1A46-A7E7-C422A395F5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CSY3025 T2 overview</a:t>
            </a:r>
          </a:p>
        </p:txBody>
      </p:sp>
    </p:spTree>
    <p:extLst>
      <p:ext uri="{BB962C8B-B14F-4D97-AF65-F5344CB8AC3E}">
        <p14:creationId xmlns:p14="http://schemas.microsoft.com/office/powerpoint/2010/main" val="3658505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966CD-2B1B-384C-90F2-7210484EB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059" y="516718"/>
            <a:ext cx="2634342" cy="985511"/>
          </a:xfrm>
        </p:spPr>
        <p:txBody>
          <a:bodyPr>
            <a:noAutofit/>
          </a:bodyPr>
          <a:lstStyle/>
          <a:p>
            <a:r>
              <a:rPr lang="en-US" sz="2000" dirty="0"/>
              <a:t>Image segmentation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80074D-CB81-1A49-8715-0BC17D2051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8644" y="279795"/>
            <a:ext cx="9068297" cy="6298409"/>
          </a:xfrm>
        </p:spPr>
      </p:pic>
    </p:spTree>
    <p:extLst>
      <p:ext uri="{BB962C8B-B14F-4D97-AF65-F5344CB8AC3E}">
        <p14:creationId xmlns:p14="http://schemas.microsoft.com/office/powerpoint/2010/main" val="1332387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FF11F-AFC3-B748-B4E3-AFABD1819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Deep Machine learning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C8B5F42-402D-8B45-B340-D761DBAACD6D}"/>
              </a:ext>
            </a:extLst>
          </p:cNvPr>
          <p:cNvSpPr txBox="1">
            <a:spLocks/>
          </p:cNvSpPr>
          <p:nvPr/>
        </p:nvSpPr>
        <p:spPr>
          <a:xfrm>
            <a:off x="1863387" y="1878007"/>
            <a:ext cx="8254647" cy="4479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7030A0"/>
                </a:solidFill>
              </a:rPr>
              <a:t>Deep learning, Neural Networks</a:t>
            </a:r>
          </a:p>
          <a:p>
            <a:r>
              <a:rPr lang="en-US" sz="2400" dirty="0"/>
              <a:t>+ Complex challenges</a:t>
            </a:r>
          </a:p>
          <a:p>
            <a:r>
              <a:rPr lang="en-US" sz="2400" dirty="0"/>
              <a:t>+ Humans set the training framework and data.</a:t>
            </a:r>
          </a:p>
          <a:p>
            <a:r>
              <a:rPr lang="en-US" sz="2400" dirty="0"/>
              <a:t>+ Machines use brutal force to train then make inferences.</a:t>
            </a:r>
          </a:p>
          <a:p>
            <a:r>
              <a:rPr lang="en-US" sz="2400" dirty="0"/>
              <a:t>- Require data to learn</a:t>
            </a:r>
          </a:p>
          <a:p>
            <a:endParaRPr lang="en-US" sz="2400" dirty="0"/>
          </a:p>
          <a:p>
            <a:r>
              <a:rPr lang="en-US" sz="2400" u="sng" dirty="0"/>
              <a:t>Classification</a:t>
            </a:r>
          </a:p>
          <a:p>
            <a:r>
              <a:rPr lang="en-US" sz="2400" u="sng" dirty="0"/>
              <a:t>Object detection</a:t>
            </a:r>
          </a:p>
          <a:p>
            <a:endParaRPr lang="en-US" sz="2400" dirty="0"/>
          </a:p>
          <a:p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5F3A94-EAEA-6F4D-8552-3A240C3247EF}"/>
              </a:ext>
            </a:extLst>
          </p:cNvPr>
          <p:cNvSpPr/>
          <p:nvPr/>
        </p:nvSpPr>
        <p:spPr>
          <a:xfrm>
            <a:off x="11138" y="90124"/>
            <a:ext cx="241637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Symbolic 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Conventional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3698744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29A05-76C2-1F4B-8978-A5BA50C97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AI assignment: Fruit and vegetables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F6C23-7C30-334C-90B7-808D52A9D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1" descr="Self-checkout screen">
            <a:extLst>
              <a:ext uri="{FF2B5EF4-FFF2-40B4-BE49-F238E27FC236}">
                <a16:creationId xmlns:a16="http://schemas.microsoft.com/office/drawing/2014/main" id="{F22A7734-A691-6C46-83C6-02C4F6B65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725" y="2150919"/>
            <a:ext cx="7952550" cy="4476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013F86E-1826-AB4F-B211-591EFA393489}"/>
              </a:ext>
            </a:extLst>
          </p:cNvPr>
          <p:cNvSpPr/>
          <p:nvPr/>
        </p:nvSpPr>
        <p:spPr>
          <a:xfrm>
            <a:off x="1196257" y="1599461"/>
            <a:ext cx="104192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</a:rPr>
              <a:t>Develop a machine learning model to </a:t>
            </a:r>
            <a:r>
              <a:rPr lang="en-US" sz="2000" dirty="0" err="1">
                <a:solidFill>
                  <a:srgbClr val="7030A0"/>
                </a:solidFill>
              </a:rPr>
              <a:t>recognise</a:t>
            </a:r>
            <a:r>
              <a:rPr lang="en-US" sz="2000" dirty="0">
                <a:solidFill>
                  <a:srgbClr val="7030A0"/>
                </a:solidFill>
              </a:rPr>
              <a:t> fruit and vegetables for customers at self checkout</a:t>
            </a:r>
          </a:p>
        </p:txBody>
      </p:sp>
    </p:spTree>
    <p:extLst>
      <p:ext uri="{BB962C8B-B14F-4D97-AF65-F5344CB8AC3E}">
        <p14:creationId xmlns:p14="http://schemas.microsoft.com/office/powerpoint/2010/main" val="4214128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FF11F-AFC3-B748-B4E3-AFABD1819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93459"/>
            <a:ext cx="7729728" cy="715021"/>
          </a:xfrm>
        </p:spPr>
        <p:txBody>
          <a:bodyPr>
            <a:normAutofit fontScale="90000"/>
          </a:bodyPr>
          <a:lstStyle/>
          <a:p>
            <a:r>
              <a:rPr lang="en-US" dirty="0"/>
              <a:t>Deep Machine learning</a:t>
            </a:r>
          </a:p>
        </p:txBody>
      </p:sp>
      <p:pic>
        <p:nvPicPr>
          <p:cNvPr id="10248" name="Picture 8" descr="Want to know how Deep Learning works? Here's a quick guide for everyone.">
            <a:extLst>
              <a:ext uri="{FF2B5EF4-FFF2-40B4-BE49-F238E27FC236}">
                <a16:creationId xmlns:a16="http://schemas.microsoft.com/office/drawing/2014/main" id="{ECE39015-C624-6E43-AB19-FE3FC731B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3842" y="2363285"/>
            <a:ext cx="4512919" cy="300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4B98E2F-253B-3641-B919-12CB745D7163}"/>
              </a:ext>
            </a:extLst>
          </p:cNvPr>
          <p:cNvSpPr/>
          <p:nvPr/>
        </p:nvSpPr>
        <p:spPr>
          <a:xfrm>
            <a:off x="4750199" y="2340117"/>
            <a:ext cx="4866272" cy="3046197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F1A7D7-F116-4947-843D-145A1A3B101D}"/>
              </a:ext>
            </a:extLst>
          </p:cNvPr>
          <p:cNvSpPr txBox="1"/>
          <p:nvPr/>
        </p:nvSpPr>
        <p:spPr>
          <a:xfrm>
            <a:off x="5556474" y="1501447"/>
            <a:ext cx="294619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3"/>
                </a:solidFill>
              </a:rPr>
              <a:t>1. Neural network </a:t>
            </a:r>
            <a:br>
              <a:rPr lang="en-US" b="1" dirty="0">
                <a:solidFill>
                  <a:schemeClr val="accent3"/>
                </a:solidFill>
              </a:rPr>
            </a:br>
            <a:r>
              <a:rPr lang="en-US" b="1" dirty="0">
                <a:solidFill>
                  <a:schemeClr val="accent3"/>
                </a:solidFill>
              </a:rPr>
              <a:t>(structure, weights)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B2675B-14AD-1F4F-935C-5996D490242B}"/>
              </a:ext>
            </a:extLst>
          </p:cNvPr>
          <p:cNvSpPr txBox="1"/>
          <p:nvPr/>
        </p:nvSpPr>
        <p:spPr>
          <a:xfrm>
            <a:off x="10506266" y="3703860"/>
            <a:ext cx="12359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3. Kiwi?</a:t>
            </a:r>
            <a:endParaRPr lang="en-US" b="1" dirty="0">
              <a:solidFill>
                <a:schemeClr val="tx2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6A1337B-D3B5-CC43-83D8-63B21D27E0AC}"/>
              </a:ext>
            </a:extLst>
          </p:cNvPr>
          <p:cNvCxnSpPr/>
          <p:nvPr/>
        </p:nvCxnSpPr>
        <p:spPr>
          <a:xfrm>
            <a:off x="3963886" y="3962401"/>
            <a:ext cx="642257" cy="0"/>
          </a:xfrm>
          <a:prstGeom prst="straightConnector1">
            <a:avLst/>
          </a:prstGeom>
          <a:ln w="762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CCC4256-AF74-2B44-9152-CA072B4DB6B2}"/>
              </a:ext>
            </a:extLst>
          </p:cNvPr>
          <p:cNvCxnSpPr/>
          <p:nvPr/>
        </p:nvCxnSpPr>
        <p:spPr>
          <a:xfrm>
            <a:off x="9740240" y="3934693"/>
            <a:ext cx="642257" cy="0"/>
          </a:xfrm>
          <a:prstGeom prst="straightConnector1">
            <a:avLst/>
          </a:prstGeom>
          <a:ln w="762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DCBB745-E0AA-B540-B1D7-2B3FB56562C9}"/>
              </a:ext>
            </a:extLst>
          </p:cNvPr>
          <p:cNvSpPr txBox="1"/>
          <p:nvPr/>
        </p:nvSpPr>
        <p:spPr>
          <a:xfrm>
            <a:off x="5064538" y="5734212"/>
            <a:ext cx="4235326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</a:rPr>
              <a:t>4. </a:t>
            </a:r>
            <a:r>
              <a:rPr lang="en-US" sz="2400" b="1" dirty="0" err="1">
                <a:solidFill>
                  <a:srgbClr val="0070C0"/>
                </a:solidFill>
              </a:rPr>
              <a:t>Optimiser</a:t>
            </a:r>
            <a:br>
              <a:rPr lang="en-US" sz="2400" b="1" dirty="0">
                <a:solidFill>
                  <a:srgbClr val="0070C0"/>
                </a:solidFill>
              </a:rPr>
            </a:br>
            <a:r>
              <a:rPr lang="en-US" b="1" dirty="0">
                <a:solidFill>
                  <a:srgbClr val="0070C0"/>
                </a:solidFill>
              </a:rPr>
              <a:t>(adjusting weights based on how wrong the prediction was)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0369F3A-CB7C-5A4A-BFD6-C3B4C25E31E8}"/>
              </a:ext>
            </a:extLst>
          </p:cNvPr>
          <p:cNvCxnSpPr>
            <a:cxnSpLocks/>
            <a:stCxn id="21" idx="0"/>
            <a:endCxn id="8" idx="2"/>
          </p:cNvCxnSpPr>
          <p:nvPr/>
        </p:nvCxnSpPr>
        <p:spPr>
          <a:xfrm flipV="1">
            <a:off x="7182201" y="5386314"/>
            <a:ext cx="1134" cy="347898"/>
          </a:xfrm>
          <a:prstGeom prst="straightConnector1">
            <a:avLst/>
          </a:prstGeom>
          <a:ln w="76200">
            <a:solidFill>
              <a:schemeClr val="accent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48EA26C-6945-C54E-9B1C-AC8BC03FE54B}"/>
              </a:ext>
            </a:extLst>
          </p:cNvPr>
          <p:cNvSpPr txBox="1"/>
          <p:nvPr/>
        </p:nvSpPr>
        <p:spPr>
          <a:xfrm>
            <a:off x="1615771" y="1892943"/>
            <a:ext cx="1191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2. Data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10252" name="Picture 12">
            <a:extLst>
              <a:ext uri="{FF2B5EF4-FFF2-40B4-BE49-F238E27FC236}">
                <a16:creationId xmlns:a16="http://schemas.microsoft.com/office/drawing/2014/main" id="{0716CCC6-D111-9644-8640-BF3B3E353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265" y="2477327"/>
            <a:ext cx="3327549" cy="304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4964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71D7E-15E9-A747-82B6-63CB3F2A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Student projects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45FC424-63B7-594C-8AFA-6A1B70021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240" y="1792369"/>
            <a:ext cx="7266935" cy="437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7B426D56-37BA-4B46-9039-CF720886D1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484" b="7461"/>
          <a:stretch/>
        </p:blipFill>
        <p:spPr bwMode="auto">
          <a:xfrm>
            <a:off x="88470" y="1905822"/>
            <a:ext cx="4474496" cy="4110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741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38541-2143-7649-9449-98B3206A3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T2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53CC0-D819-5342-8B10-158731E86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983417"/>
            <a:ext cx="7729728" cy="3101983"/>
          </a:xfrm>
        </p:spPr>
        <p:txBody>
          <a:bodyPr>
            <a:noAutofit/>
          </a:bodyPr>
          <a:lstStyle/>
          <a:p>
            <a:r>
              <a:rPr lang="en-US" sz="3200" dirty="0"/>
              <a:t>Regression</a:t>
            </a:r>
          </a:p>
          <a:p>
            <a:r>
              <a:rPr lang="en-US" sz="3200" dirty="0"/>
              <a:t>SVM</a:t>
            </a:r>
          </a:p>
          <a:p>
            <a:r>
              <a:rPr lang="en-US" sz="3200" dirty="0"/>
              <a:t>Clustering</a:t>
            </a:r>
          </a:p>
          <a:p>
            <a:r>
              <a:rPr lang="en-US" sz="3200" dirty="0"/>
              <a:t>Decision trees</a:t>
            </a:r>
          </a:p>
          <a:p>
            <a:r>
              <a:rPr lang="en-US" sz="3200" dirty="0"/>
              <a:t>Random forest</a:t>
            </a:r>
          </a:p>
          <a:p>
            <a:r>
              <a:rPr lang="en-US" sz="3200" dirty="0"/>
              <a:t>NLP</a:t>
            </a:r>
          </a:p>
          <a:p>
            <a:r>
              <a:rPr lang="en-US" sz="3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63694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3D251-7423-7643-8A6F-898116CA1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Reference 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5FB14-C4A2-DB41-A0B9-A40B0F2DB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3925" y="1974839"/>
            <a:ext cx="7729728" cy="3101983"/>
          </a:xfrm>
        </p:spPr>
        <p:txBody>
          <a:bodyPr>
            <a:normAutofit/>
          </a:bodyPr>
          <a:lstStyle/>
          <a:p>
            <a:pPr fontAlgn="base"/>
            <a:r>
              <a:rPr lang="en-GB" sz="2800" dirty="0"/>
              <a:t>Hands-On Machine Learning with Scikit-Learn, </a:t>
            </a:r>
            <a:r>
              <a:rPr lang="en-GB" sz="2800" dirty="0" err="1"/>
              <a:t>Keras</a:t>
            </a:r>
            <a:r>
              <a:rPr lang="en-GB" sz="2800" dirty="0"/>
              <a:t>, and TensorFlow, 2nd Edition by </a:t>
            </a:r>
            <a:r>
              <a:rPr lang="en-GB" sz="2800" dirty="0" err="1"/>
              <a:t>Aurélien</a:t>
            </a:r>
            <a:r>
              <a:rPr lang="en-GB" sz="2800" dirty="0"/>
              <a:t> </a:t>
            </a:r>
            <a:r>
              <a:rPr lang="en-GB" sz="2800" dirty="0" err="1"/>
              <a:t>Géron</a:t>
            </a:r>
            <a:endParaRPr lang="en-GB" sz="2800" dirty="0"/>
          </a:p>
          <a:p>
            <a:pPr fontAlgn="base"/>
            <a:r>
              <a:rPr lang="en-GB" sz="2800" dirty="0">
                <a:hlinkClick r:id="rId2"/>
              </a:rPr>
              <a:t>https://github.com/ageron/handson-ml2</a:t>
            </a:r>
            <a:endParaRPr lang="en-GB" sz="2800" dirty="0"/>
          </a:p>
          <a:p>
            <a:pPr fontAlgn="base"/>
            <a:r>
              <a:rPr lang="en-GB" sz="2800" dirty="0"/>
              <a:t>Python</a:t>
            </a:r>
          </a:p>
          <a:p>
            <a:pPr fontAlgn="base"/>
            <a:r>
              <a:rPr lang="en-GB" sz="2800" dirty="0"/>
              <a:t>Google </a:t>
            </a:r>
            <a:r>
              <a:rPr lang="en-GB" sz="2800" dirty="0" err="1"/>
              <a:t>Colab</a:t>
            </a:r>
            <a:br>
              <a:rPr lang="en-GB" sz="2800" dirty="0"/>
            </a:br>
            <a:endParaRPr lang="en-GB" sz="2800" dirty="0"/>
          </a:p>
          <a:p>
            <a:endParaRPr lang="en-US" sz="2800" dirty="0"/>
          </a:p>
        </p:txBody>
      </p:sp>
      <p:pic>
        <p:nvPicPr>
          <p:cNvPr id="1026" name="Picture 2" descr="Hands-On Machine Learning with Scikit-Learn, Keras, and TensorFlow, 2nd Edition">
            <a:extLst>
              <a:ext uri="{FF2B5EF4-FFF2-40B4-BE49-F238E27FC236}">
                <a16:creationId xmlns:a16="http://schemas.microsoft.com/office/drawing/2014/main" id="{5F77A937-D1C1-2F41-A885-168B786A0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36" y="2001512"/>
            <a:ext cx="3175000" cy="4165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549073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5EF1-E365-7D4B-9973-CB0A082AB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A1167-DDCC-714B-A852-94C00A94A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980A1F-96D3-F345-B86E-F5ECE0896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78" y="0"/>
            <a:ext cx="101338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873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3F513-F010-D84B-AF58-7ACDB589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Assessment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01AFD-4E73-854F-9454-823F48EAB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734036"/>
            <a:ext cx="7729728" cy="4904508"/>
          </a:xfrm>
        </p:spPr>
        <p:txBody>
          <a:bodyPr>
            <a:noAutofit/>
          </a:bodyPr>
          <a:lstStyle/>
          <a:p>
            <a:r>
              <a:rPr lang="en-US" sz="2000" dirty="0"/>
              <a:t>Research and prototyping</a:t>
            </a:r>
          </a:p>
          <a:p>
            <a:pPr lvl="1"/>
            <a:r>
              <a:rPr lang="en-GB" sz="1800" dirty="0"/>
              <a:t>Autonomous vehicles and Transportation</a:t>
            </a:r>
          </a:p>
          <a:p>
            <a:pPr lvl="1"/>
            <a:r>
              <a:rPr lang="en-GB" sz="1800" dirty="0"/>
              <a:t>Health and Wellbeing</a:t>
            </a:r>
          </a:p>
          <a:p>
            <a:pPr lvl="1"/>
            <a:r>
              <a:rPr lang="en-GB" sz="1800" dirty="0"/>
              <a:t>Manufacturing</a:t>
            </a:r>
          </a:p>
          <a:p>
            <a:pPr lvl="1"/>
            <a:r>
              <a:rPr lang="en-GB" sz="1800" dirty="0"/>
              <a:t>Education and Training</a:t>
            </a:r>
          </a:p>
          <a:p>
            <a:pPr lvl="1"/>
            <a:r>
              <a:rPr lang="en-GB" sz="1800" dirty="0"/>
              <a:t>Finance and Retail</a:t>
            </a:r>
          </a:p>
          <a:p>
            <a:pPr lvl="1"/>
            <a:r>
              <a:rPr lang="en-GB" sz="1800" dirty="0"/>
              <a:t>Virtual assistance</a:t>
            </a:r>
          </a:p>
          <a:p>
            <a:r>
              <a:rPr lang="en-US" sz="2000" dirty="0"/>
              <a:t> Report</a:t>
            </a:r>
          </a:p>
          <a:p>
            <a:pPr lvl="1"/>
            <a:r>
              <a:rPr lang="en-GB" sz="1800" dirty="0"/>
              <a:t>Background and problem space – 20%</a:t>
            </a:r>
          </a:p>
          <a:p>
            <a:pPr lvl="1"/>
            <a:r>
              <a:rPr lang="en-GB" sz="1800" dirty="0"/>
              <a:t>Literature review – 40%</a:t>
            </a:r>
          </a:p>
          <a:p>
            <a:pPr lvl="1"/>
            <a:r>
              <a:rPr lang="en-GB" sz="1800" dirty="0"/>
              <a:t>Prototype – 30%</a:t>
            </a:r>
          </a:p>
          <a:p>
            <a:pPr lvl="1"/>
            <a:r>
              <a:rPr lang="en-GB" sz="1800" dirty="0"/>
              <a:t>Technical writing – 10%</a:t>
            </a:r>
          </a:p>
        </p:txBody>
      </p:sp>
    </p:spTree>
    <p:extLst>
      <p:ext uri="{BB962C8B-B14F-4D97-AF65-F5344CB8AC3E}">
        <p14:creationId xmlns:p14="http://schemas.microsoft.com/office/powerpoint/2010/main" val="2791581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EA9A635-83F1-0742-9BE0-91A3B0FDE997}"/>
              </a:ext>
            </a:extLst>
          </p:cNvPr>
          <p:cNvSpPr/>
          <p:nvPr/>
        </p:nvSpPr>
        <p:spPr>
          <a:xfrm>
            <a:off x="7652657" y="3417665"/>
            <a:ext cx="3918856" cy="2003422"/>
          </a:xfrm>
          <a:prstGeom prst="roundRect">
            <a:avLst>
              <a:gd name="adj" fmla="val 34598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1E0513-3FC9-6641-BAB2-290BD4D33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AI?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14CD-0632-CC41-897D-EABFC2213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250" y="1759224"/>
            <a:ext cx="6455664" cy="4790661"/>
          </a:xfrm>
        </p:spPr>
        <p:txBody>
          <a:bodyPr>
            <a:normAutofit fontScale="85000" lnSpcReduction="20000"/>
          </a:bodyPr>
          <a:lstStyle/>
          <a:p>
            <a:r>
              <a:rPr lang="en-US" sz="2800" b="1" dirty="0">
                <a:solidFill>
                  <a:srgbClr val="7030A0"/>
                </a:solidFill>
              </a:rPr>
              <a:t>Symbolic AI</a:t>
            </a:r>
          </a:p>
          <a:p>
            <a:pPr lvl="1"/>
            <a:r>
              <a:rPr lang="en-US" sz="2400" dirty="0"/>
              <a:t>Rule-based systems </a:t>
            </a:r>
            <a:br>
              <a:rPr lang="en-US" sz="2400" dirty="0"/>
            </a:b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(“if temp&lt;19</a:t>
            </a:r>
            <a:r>
              <a:rPr lang="en-GB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°C, heating on”)</a:t>
            </a: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US" sz="2400" dirty="0"/>
              <a:t>human knowledge, machine execution</a:t>
            </a:r>
          </a:p>
          <a:p>
            <a:r>
              <a:rPr lang="en-US" sz="2800" b="1" dirty="0">
                <a:solidFill>
                  <a:srgbClr val="7030A0"/>
                </a:solidFill>
              </a:rPr>
              <a:t>Machine learning</a:t>
            </a:r>
          </a:p>
          <a:p>
            <a:pPr lvl="1"/>
            <a:r>
              <a:rPr lang="en-US" sz="2600" dirty="0"/>
              <a:t>human architect</a:t>
            </a:r>
          </a:p>
          <a:p>
            <a:pPr lvl="1"/>
            <a:r>
              <a:rPr lang="en-US" sz="2400" dirty="0"/>
              <a:t>by techniques:</a:t>
            </a:r>
          </a:p>
          <a:p>
            <a:pPr lvl="2"/>
            <a:r>
              <a:rPr lang="en-US" sz="2000" dirty="0"/>
              <a:t>Conventional (shallow) learning</a:t>
            </a:r>
          </a:p>
          <a:p>
            <a:pPr lvl="2"/>
            <a:r>
              <a:rPr lang="en-US" sz="2000" dirty="0"/>
              <a:t>Deep learning – neural networks</a:t>
            </a:r>
          </a:p>
          <a:p>
            <a:pPr lvl="1"/>
            <a:r>
              <a:rPr lang="en-US" sz="2400" dirty="0"/>
              <a:t>by purpose:</a:t>
            </a:r>
          </a:p>
          <a:p>
            <a:pPr lvl="2"/>
            <a:r>
              <a:rPr lang="en-US" sz="2000" dirty="0"/>
              <a:t>Supervised learning – </a:t>
            </a:r>
            <a:r>
              <a:rPr lang="en-US" sz="2000" i="1" dirty="0"/>
              <a:t>classification, regression</a:t>
            </a:r>
            <a:br>
              <a:rPr lang="en-US" sz="2000" i="1" dirty="0"/>
            </a:b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(“this is a cat, that is a dog.”) </a:t>
            </a:r>
          </a:p>
          <a:p>
            <a:pPr lvl="2"/>
            <a:r>
              <a:rPr lang="en-US" sz="2000" dirty="0"/>
              <a:t>Unsupervised learning – </a:t>
            </a:r>
            <a:r>
              <a:rPr lang="en-US" sz="2000" i="1" dirty="0"/>
              <a:t>clustering</a:t>
            </a:r>
            <a:br>
              <a:rPr lang="en-US" sz="2000" i="1" dirty="0"/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(“animals in two groups”)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3ADA52-7B1F-7B4E-ABE5-911DCC0103E3}"/>
              </a:ext>
            </a:extLst>
          </p:cNvPr>
          <p:cNvCxnSpPr/>
          <p:nvPr/>
        </p:nvCxnSpPr>
        <p:spPr>
          <a:xfrm>
            <a:off x="6389914" y="5573486"/>
            <a:ext cx="5040086" cy="0"/>
          </a:xfrm>
          <a:prstGeom prst="straightConnector1">
            <a:avLst/>
          </a:prstGeom>
          <a:ln w="666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0980A89-8E8B-1349-8B6E-9537082E486C}"/>
              </a:ext>
            </a:extLst>
          </p:cNvPr>
          <p:cNvCxnSpPr>
            <a:cxnSpLocks/>
          </p:cNvCxnSpPr>
          <p:nvPr/>
        </p:nvCxnSpPr>
        <p:spPr>
          <a:xfrm flipV="1">
            <a:off x="6389914" y="2198917"/>
            <a:ext cx="0" cy="3396341"/>
          </a:xfrm>
          <a:prstGeom prst="straightConnector1">
            <a:avLst/>
          </a:prstGeom>
          <a:ln w="666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006C00-90AC-774D-BD91-D6ACFD59D409}"/>
              </a:ext>
            </a:extLst>
          </p:cNvPr>
          <p:cNvSpPr txBox="1"/>
          <p:nvPr/>
        </p:nvSpPr>
        <p:spPr>
          <a:xfrm>
            <a:off x="8292640" y="5692354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Complexity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5AB7EE-B5B2-524B-A65C-CD10B931436E}"/>
              </a:ext>
            </a:extLst>
          </p:cNvPr>
          <p:cNvSpPr txBox="1"/>
          <p:nvPr/>
        </p:nvSpPr>
        <p:spPr>
          <a:xfrm rot="16200000">
            <a:off x="5118010" y="3853934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Human experience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6B3C06A-C7A2-7C49-B8D1-62438D6A1EC4}"/>
              </a:ext>
            </a:extLst>
          </p:cNvPr>
          <p:cNvSpPr/>
          <p:nvPr/>
        </p:nvSpPr>
        <p:spPr>
          <a:xfrm>
            <a:off x="6655358" y="2379355"/>
            <a:ext cx="2358009" cy="805543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Symbolic AI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C39B077-E34D-404E-A4B5-4EB8D91D5E21}"/>
              </a:ext>
            </a:extLst>
          </p:cNvPr>
          <p:cNvSpPr/>
          <p:nvPr/>
        </p:nvSpPr>
        <p:spPr>
          <a:xfrm>
            <a:off x="7785381" y="3508035"/>
            <a:ext cx="2358009" cy="805543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Conventional ML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2B5A010-A540-7247-B9FF-67D830BAF868}"/>
              </a:ext>
            </a:extLst>
          </p:cNvPr>
          <p:cNvSpPr/>
          <p:nvPr/>
        </p:nvSpPr>
        <p:spPr>
          <a:xfrm>
            <a:off x="9058626" y="4535177"/>
            <a:ext cx="2358009" cy="805543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Deep Learning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DDB1F8-7F82-8441-A386-B51AE16C50C9}"/>
              </a:ext>
            </a:extLst>
          </p:cNvPr>
          <p:cNvSpPr txBox="1"/>
          <p:nvPr/>
        </p:nvSpPr>
        <p:spPr>
          <a:xfrm>
            <a:off x="10367064" y="3563035"/>
            <a:ext cx="1060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914981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9B362-6152-E04C-AC8C-A85E8779A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Symbolic AI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E1102A-A7B0-204F-94AD-90A90D7BC766}"/>
              </a:ext>
            </a:extLst>
          </p:cNvPr>
          <p:cNvSpPr txBox="1">
            <a:spLocks/>
          </p:cNvSpPr>
          <p:nvPr/>
        </p:nvSpPr>
        <p:spPr>
          <a:xfrm>
            <a:off x="844348" y="3346199"/>
            <a:ext cx="4963381" cy="2550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rgbClr val="7030A0"/>
                </a:solidFill>
              </a:rPr>
              <a:t>Human readable rules</a:t>
            </a:r>
          </a:p>
          <a:p>
            <a:pPr lvl="1"/>
            <a:r>
              <a:rPr lang="en-US" sz="2400" dirty="0"/>
              <a:t>+ Simple</a:t>
            </a:r>
          </a:p>
          <a:p>
            <a:pPr lvl="1"/>
            <a:r>
              <a:rPr lang="en-US" sz="2400" dirty="0"/>
              <a:t>+ Explainable</a:t>
            </a:r>
          </a:p>
          <a:p>
            <a:pPr lvl="1"/>
            <a:r>
              <a:rPr lang="en-US" sz="2400" dirty="0"/>
              <a:t>- Human error / conflict / bias</a:t>
            </a:r>
          </a:p>
          <a:p>
            <a:pPr lvl="1"/>
            <a:r>
              <a:rPr lang="en-US" sz="2400" dirty="0"/>
              <a:t>- Complex problems</a:t>
            </a:r>
          </a:p>
          <a:p>
            <a:pPr lvl="2"/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9B7313-0C30-F64D-B86A-F75895751DA4}"/>
              </a:ext>
            </a:extLst>
          </p:cNvPr>
          <p:cNvSpPr/>
          <p:nvPr/>
        </p:nvSpPr>
        <p:spPr>
          <a:xfrm>
            <a:off x="2790607" y="2026256"/>
            <a:ext cx="1741715" cy="71502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Rules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0CBDD4A-DE2D-7345-B266-BBA15B2DF47B}"/>
              </a:ext>
            </a:extLst>
          </p:cNvPr>
          <p:cNvCxnSpPr>
            <a:endCxn id="7" idx="1"/>
          </p:cNvCxnSpPr>
          <p:nvPr/>
        </p:nvCxnSpPr>
        <p:spPr>
          <a:xfrm>
            <a:off x="2170122" y="2383766"/>
            <a:ext cx="620485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A52545F-DEEF-2742-977A-AE1E521C1D48}"/>
              </a:ext>
            </a:extLst>
          </p:cNvPr>
          <p:cNvSpPr txBox="1"/>
          <p:nvPr/>
        </p:nvSpPr>
        <p:spPr>
          <a:xfrm>
            <a:off x="302751" y="2152933"/>
            <a:ext cx="1867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9EDDAEA-25D5-C742-B798-0FD79DB4B5BB}"/>
              </a:ext>
            </a:extLst>
          </p:cNvPr>
          <p:cNvCxnSpPr/>
          <p:nvPr/>
        </p:nvCxnSpPr>
        <p:spPr>
          <a:xfrm>
            <a:off x="4532322" y="2383765"/>
            <a:ext cx="620485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E4405B2-9C4A-AB42-B03A-52C886B5A9B2}"/>
              </a:ext>
            </a:extLst>
          </p:cNvPr>
          <p:cNvSpPr txBox="1"/>
          <p:nvPr/>
        </p:nvSpPr>
        <p:spPr>
          <a:xfrm>
            <a:off x="5152807" y="2152933"/>
            <a:ext cx="1136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Actions</a:t>
            </a:r>
          </a:p>
        </p:txBody>
      </p:sp>
      <p:pic>
        <p:nvPicPr>
          <p:cNvPr id="11266" name="Picture 2" descr="Hive on the App Store">
            <a:extLst>
              <a:ext uri="{FF2B5EF4-FFF2-40B4-BE49-F238E27FC236}">
                <a16:creationId xmlns:a16="http://schemas.microsoft.com/office/drawing/2014/main" id="{F77A7034-4CFB-584E-A6A4-5779BA5A5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633" y="2308489"/>
            <a:ext cx="1884903" cy="86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C647763-645D-D640-9D15-E5F1F4BAE2FB}"/>
              </a:ext>
            </a:extLst>
          </p:cNvPr>
          <p:cNvSpPr txBox="1"/>
          <p:nvPr/>
        </p:nvSpPr>
        <p:spPr>
          <a:xfrm>
            <a:off x="7742514" y="3361624"/>
            <a:ext cx="300595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Observations (sensor network)</a:t>
            </a:r>
          </a:p>
          <a:p>
            <a:endParaRPr lang="en-US" i="1" dirty="0"/>
          </a:p>
          <a:p>
            <a:r>
              <a:rPr lang="en-US" i="1" dirty="0"/>
              <a:t>Rules</a:t>
            </a:r>
            <a:r>
              <a:rPr lang="en-US" dirty="0"/>
              <a:t>:  </a:t>
            </a:r>
          </a:p>
          <a:p>
            <a:r>
              <a:rPr lang="en-US" dirty="0"/>
              <a:t>	When Temp below 19</a:t>
            </a:r>
            <a:r>
              <a:rPr lang="en-GB" dirty="0"/>
              <a:t>°C:</a:t>
            </a:r>
          </a:p>
          <a:p>
            <a:r>
              <a:rPr lang="en-GB" dirty="0"/>
              <a:t>	6am-10pm</a:t>
            </a:r>
          </a:p>
          <a:p>
            <a:r>
              <a:rPr lang="en-GB" dirty="0"/>
              <a:t>	People home</a:t>
            </a:r>
          </a:p>
          <a:p>
            <a:r>
              <a:rPr lang="en-GB" dirty="0"/>
              <a:t>	Temp trend</a:t>
            </a:r>
          </a:p>
          <a:p>
            <a:endParaRPr lang="en-GB" dirty="0"/>
          </a:p>
          <a:p>
            <a:r>
              <a:rPr lang="en-GB" i="1" dirty="0"/>
              <a:t>Action</a:t>
            </a:r>
            <a:r>
              <a:rPr lang="en-GB" dirty="0"/>
              <a:t>: </a:t>
            </a:r>
          </a:p>
          <a:p>
            <a:r>
              <a:rPr lang="en-GB" dirty="0"/>
              <a:t>	</a:t>
            </a:r>
            <a:r>
              <a:rPr lang="en-GB" b="1" dirty="0"/>
              <a:t>Boost heating</a:t>
            </a:r>
            <a:r>
              <a:rPr lang="en-US" b="1" dirty="0"/>
              <a:t>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752FBFF-055F-7148-9486-5F736D152252}"/>
              </a:ext>
            </a:extLst>
          </p:cNvPr>
          <p:cNvCxnSpPr/>
          <p:nvPr/>
        </p:nvCxnSpPr>
        <p:spPr>
          <a:xfrm>
            <a:off x="6855525" y="2614598"/>
            <a:ext cx="0" cy="2720953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16DD671-32B6-D34D-860F-F8D389340BC5}"/>
              </a:ext>
            </a:extLst>
          </p:cNvPr>
          <p:cNvSpPr/>
          <p:nvPr/>
        </p:nvSpPr>
        <p:spPr>
          <a:xfrm>
            <a:off x="11138" y="90124"/>
            <a:ext cx="206803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Symbolic 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Conventional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1010548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9B362-6152-E04C-AC8C-A85E8779A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Shallow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7888C-AF4D-1A46-AB83-1C67FF919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344130"/>
            <a:ext cx="8254647" cy="3101983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>
                <a:solidFill>
                  <a:srgbClr val="7030A0"/>
                </a:solidFill>
              </a:rPr>
              <a:t>Conventional data modelling </a:t>
            </a:r>
          </a:p>
          <a:p>
            <a:r>
              <a:rPr lang="en-US" sz="2400" dirty="0">
                <a:solidFill>
                  <a:schemeClr val="tx1"/>
                </a:solidFill>
              </a:rPr>
              <a:t>Human learning assisted by data analysis.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/>
              <a:t>Regression</a:t>
            </a:r>
          </a:p>
          <a:p>
            <a:r>
              <a:rPr lang="en-US" sz="2400" u="sng" dirty="0"/>
              <a:t>Time series data (trend analysis, forecasting)</a:t>
            </a:r>
          </a:p>
          <a:p>
            <a:r>
              <a:rPr lang="en-US" sz="2400" u="sng" dirty="0"/>
              <a:t>Image classification (quality inspection)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4D61F3-0C44-5245-8D84-33F31561F5DE}"/>
              </a:ext>
            </a:extLst>
          </p:cNvPr>
          <p:cNvSpPr/>
          <p:nvPr/>
        </p:nvSpPr>
        <p:spPr>
          <a:xfrm>
            <a:off x="11138" y="90124"/>
            <a:ext cx="241637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Symbolic 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Conventional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1891419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9B362-6152-E04C-AC8C-A85E8779A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Shallow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7888C-AF4D-1A46-AB83-1C67FF919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344130"/>
            <a:ext cx="8254647" cy="31019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7030A0"/>
                </a:solidFill>
              </a:rPr>
              <a:t>Conventional data modelling </a:t>
            </a:r>
          </a:p>
          <a:p>
            <a:r>
              <a:rPr lang="en-US" sz="2400" dirty="0">
                <a:solidFill>
                  <a:schemeClr val="tx1"/>
                </a:solidFill>
              </a:rPr>
              <a:t>Human learning assisted by data analysis.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/>
              <a:t>Regression</a:t>
            </a:r>
          </a:p>
          <a:p>
            <a:r>
              <a:rPr lang="en-US" sz="2800" b="1" u="sng" dirty="0">
                <a:solidFill>
                  <a:srgbClr val="C00000"/>
                </a:solidFill>
              </a:rPr>
              <a:t>Time series data (trend analysis, forecasting)</a:t>
            </a:r>
          </a:p>
          <a:p>
            <a:r>
              <a:rPr lang="en-US" sz="2400" u="sng"/>
              <a:t>Image classification (quality inspection)</a:t>
            </a:r>
          </a:p>
          <a:p>
            <a:endParaRPr lang="en-US" sz="2400" u="sng" dirty="0"/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4D61F3-0C44-5245-8D84-33F31561F5DE}"/>
              </a:ext>
            </a:extLst>
          </p:cNvPr>
          <p:cNvSpPr/>
          <p:nvPr/>
        </p:nvSpPr>
        <p:spPr>
          <a:xfrm>
            <a:off x="11138" y="90124"/>
            <a:ext cx="241637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Symbolic 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Conventional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2952206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6391-1DA9-8747-A3C0-CE7056D22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AAC84-09CA-744F-9A17-0683EC11F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159541-6300-BD49-8ED9-804817E4A4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25400"/>
            <a:ext cx="8915400" cy="680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513B3B6-F31A-8C4C-9D48-1261D630D1B4}"/>
              </a:ext>
            </a:extLst>
          </p:cNvPr>
          <p:cNvSpPr/>
          <p:nvPr/>
        </p:nvSpPr>
        <p:spPr>
          <a:xfrm rot="16200000">
            <a:off x="-2520171" y="300970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Autoregressive integrated moving average (ARIMA)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C17C14-44F5-D24C-BB28-E9005051431C}"/>
              </a:ext>
            </a:extLst>
          </p:cNvPr>
          <p:cNvSpPr txBox="1">
            <a:spLocks/>
          </p:cNvSpPr>
          <p:nvPr/>
        </p:nvSpPr>
        <p:spPr bwMode="black">
          <a:xfrm>
            <a:off x="116154" y="146370"/>
            <a:ext cx="1858619" cy="614092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3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Trend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4CDBFA-595D-0648-8C2A-6FDFBE17B5E4}"/>
              </a:ext>
            </a:extLst>
          </p:cNvPr>
          <p:cNvSpPr txBox="1"/>
          <p:nvPr/>
        </p:nvSpPr>
        <p:spPr>
          <a:xfrm>
            <a:off x="7898643" y="321556"/>
            <a:ext cx="2976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Crowd on Waterside Campus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206391-29B3-E349-A8E3-A351B339D410}"/>
              </a:ext>
            </a:extLst>
          </p:cNvPr>
          <p:cNvSpPr txBox="1"/>
          <p:nvPr/>
        </p:nvSpPr>
        <p:spPr>
          <a:xfrm>
            <a:off x="3422846" y="3641180"/>
            <a:ext cx="4378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Time series decomposition for trend analysis</a:t>
            </a:r>
          </a:p>
        </p:txBody>
      </p:sp>
    </p:spTree>
    <p:extLst>
      <p:ext uri="{BB962C8B-B14F-4D97-AF65-F5344CB8AC3E}">
        <p14:creationId xmlns:p14="http://schemas.microsoft.com/office/powerpoint/2010/main" val="288473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D5AF1DE-C547-8043-9B94-5AE212AAC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96" y="2369368"/>
            <a:ext cx="11181522" cy="2453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AE44B13-7F17-954B-98D8-D061EFC55BAF}"/>
              </a:ext>
            </a:extLst>
          </p:cNvPr>
          <p:cNvSpPr txBox="1">
            <a:spLocks/>
          </p:cNvSpPr>
          <p:nvPr/>
        </p:nvSpPr>
        <p:spPr bwMode="black">
          <a:xfrm>
            <a:off x="2683964" y="482630"/>
            <a:ext cx="7083489" cy="816233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Forecasting and anomaly detection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D97B77-D742-E048-95D9-29C6FCD44C8C}"/>
              </a:ext>
            </a:extLst>
          </p:cNvPr>
          <p:cNvSpPr txBox="1"/>
          <p:nvPr/>
        </p:nvSpPr>
        <p:spPr>
          <a:xfrm>
            <a:off x="2002971" y="4822605"/>
            <a:ext cx="8591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Monday			Tuesday			Wednesday		     Thursday			Friday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065DED-9516-654B-BD24-A9981729191D}"/>
              </a:ext>
            </a:extLst>
          </p:cNvPr>
          <p:cNvSpPr/>
          <p:nvPr/>
        </p:nvSpPr>
        <p:spPr>
          <a:xfrm>
            <a:off x="385496" y="1815370"/>
            <a:ext cx="58944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Forecasting Friday data using inter- and intra-week prediction</a:t>
            </a:r>
          </a:p>
        </p:txBody>
      </p:sp>
    </p:spTree>
    <p:extLst>
      <p:ext uri="{BB962C8B-B14F-4D97-AF65-F5344CB8AC3E}">
        <p14:creationId xmlns:p14="http://schemas.microsoft.com/office/powerpoint/2010/main" val="965191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9B362-6152-E04C-AC8C-A85E8779A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Shallow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7888C-AF4D-1A46-AB83-1C67FF919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344130"/>
            <a:ext cx="8254647" cy="310198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7030A0"/>
                </a:solidFill>
              </a:rPr>
              <a:t>Conventional data modelling </a:t>
            </a:r>
          </a:p>
          <a:p>
            <a:r>
              <a:rPr lang="en-US" sz="2400" dirty="0">
                <a:solidFill>
                  <a:schemeClr val="tx1"/>
                </a:solidFill>
              </a:rPr>
              <a:t>Human learning assisted by data analysis.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/>
              <a:t>Regression</a:t>
            </a:r>
          </a:p>
          <a:p>
            <a:r>
              <a:rPr lang="en-US" sz="2400" u="sng" dirty="0"/>
              <a:t>Time series analysis (trend analysis, forecasting)</a:t>
            </a:r>
          </a:p>
          <a:p>
            <a:r>
              <a:rPr lang="en-US" sz="3200" b="1" u="sng" dirty="0">
                <a:solidFill>
                  <a:srgbClr val="C00000"/>
                </a:solidFill>
              </a:rPr>
              <a:t>Image classification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4D61F3-0C44-5245-8D84-33F31561F5DE}"/>
              </a:ext>
            </a:extLst>
          </p:cNvPr>
          <p:cNvSpPr/>
          <p:nvPr/>
        </p:nvSpPr>
        <p:spPr>
          <a:xfrm>
            <a:off x="11138" y="90124"/>
            <a:ext cx="241637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Symbolic 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Conventional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3613948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6391-1DA9-8747-A3C0-CE7056D22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636" y="615858"/>
            <a:ext cx="3192919" cy="715021"/>
          </a:xfrm>
        </p:spPr>
        <p:txBody>
          <a:bodyPr>
            <a:normAutofit fontScale="90000"/>
          </a:bodyPr>
          <a:lstStyle/>
          <a:p>
            <a:r>
              <a:rPr lang="en-GB" dirty="0"/>
              <a:t>Cracked egg?</a:t>
            </a:r>
            <a:endParaRPr lang="en-US" dirty="0"/>
          </a:p>
        </p:txBody>
      </p:sp>
      <p:pic>
        <p:nvPicPr>
          <p:cNvPr id="10" name="Content Placeholder 9" descr="A picture containing food&#10;&#10;Description automatically generated">
            <a:extLst>
              <a:ext uri="{FF2B5EF4-FFF2-40B4-BE49-F238E27FC236}">
                <a16:creationId xmlns:a16="http://schemas.microsoft.com/office/drawing/2014/main" id="{00580032-018A-9342-92B0-43C33E2985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736" y="1892973"/>
            <a:ext cx="10836528" cy="4627101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9DA3C98-8244-0345-95CA-5BF2B70E30A6}"/>
              </a:ext>
            </a:extLst>
          </p:cNvPr>
          <p:cNvSpPr/>
          <p:nvPr/>
        </p:nvSpPr>
        <p:spPr>
          <a:xfrm>
            <a:off x="9412393" y="6559827"/>
            <a:ext cx="27796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DOI: 10.1016/j.compag.2019.01.005</a:t>
            </a:r>
          </a:p>
        </p:txBody>
      </p:sp>
      <p:pic>
        <p:nvPicPr>
          <p:cNvPr id="13" name="Picture 12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8F2621-122C-2D49-A6FC-99CBC3E4FD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1355" y="93518"/>
            <a:ext cx="5510645" cy="175970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475A996-DDF1-9B41-A55E-61E931EFAA25}"/>
              </a:ext>
            </a:extLst>
          </p:cNvPr>
          <p:cNvSpPr/>
          <p:nvPr/>
        </p:nvSpPr>
        <p:spPr>
          <a:xfrm>
            <a:off x="677736" y="1427260"/>
            <a:ext cx="27671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Edge detection image filters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E265951-49C6-ED47-9BD6-E5E64A70023C}"/>
              </a:ext>
            </a:extLst>
          </p:cNvPr>
          <p:cNvSpPr/>
          <p:nvPr/>
        </p:nvSpPr>
        <p:spPr>
          <a:xfrm>
            <a:off x="5682838" y="379490"/>
            <a:ext cx="99257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/>
              <a:t>no crack</a:t>
            </a:r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r>
              <a:rPr lang="en-US" dirty="0"/>
              <a:t>crack</a:t>
            </a:r>
          </a:p>
        </p:txBody>
      </p:sp>
    </p:spTree>
    <p:extLst>
      <p:ext uri="{BB962C8B-B14F-4D97-AF65-F5344CB8AC3E}">
        <p14:creationId xmlns:p14="http://schemas.microsoft.com/office/powerpoint/2010/main" val="125595765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12338</TotalTime>
  <Words>508</Words>
  <Application>Microsoft Macintosh PowerPoint</Application>
  <PresentationFormat>Widescreen</PresentationFormat>
  <Paragraphs>137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Gill Sans MT</vt:lpstr>
      <vt:lpstr>Parcel</vt:lpstr>
      <vt:lpstr>CSY3025 T2 overview</vt:lpstr>
      <vt:lpstr>What is AI?</vt:lpstr>
      <vt:lpstr>Symbolic AI</vt:lpstr>
      <vt:lpstr>Shallow Machine learning</vt:lpstr>
      <vt:lpstr>Shallow Machine learning</vt:lpstr>
      <vt:lpstr>PowerPoint Presentation</vt:lpstr>
      <vt:lpstr>PowerPoint Presentation</vt:lpstr>
      <vt:lpstr>Shallow Machine learning</vt:lpstr>
      <vt:lpstr>Cracked egg?</vt:lpstr>
      <vt:lpstr>Image segmentation</vt:lpstr>
      <vt:lpstr>Deep Machine learning</vt:lpstr>
      <vt:lpstr>AI assignment: Fruit and vegetables</vt:lpstr>
      <vt:lpstr>Deep Machine learning</vt:lpstr>
      <vt:lpstr>Student projects</vt:lpstr>
      <vt:lpstr>T2 planning</vt:lpstr>
      <vt:lpstr>Reference book</vt:lpstr>
      <vt:lpstr>PowerPoint Presentation</vt:lpstr>
      <vt:lpstr>Assessment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 Mu</dc:creator>
  <cp:lastModifiedBy>Mu Mu</cp:lastModifiedBy>
  <cp:revision>214</cp:revision>
  <dcterms:created xsi:type="dcterms:W3CDTF">2020-11-19T11:20:58Z</dcterms:created>
  <dcterms:modified xsi:type="dcterms:W3CDTF">2021-01-21T11:27:14Z</dcterms:modified>
</cp:coreProperties>
</file>

<file path=docProps/thumbnail.jpeg>
</file>